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9EE30-E2AD-44A4-B150-5604E0915876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2569D-AF04-4C73-885A-0DC0A3D812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7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2569D-AF04-4C73-885A-0DC0A3D8128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8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62569D-AF04-4C73-885A-0DC0A3D8128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29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993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33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483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3822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509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817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89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022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5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43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1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36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76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39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84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60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D3A8885-1AC9-4773-86EF-EE4BB76B3617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259FE1-133F-462E-9281-160FD992F1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04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sv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776733-A05B-4A45-903C-A77D9DEBD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3FFD643-B238-E424-DC80-D2A08F38D5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 t="9019" b="671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57E66-1041-31F8-19B4-A7ACC1EC4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90" y="400959"/>
            <a:ext cx="10588619" cy="2481507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chemeClr val="tx1"/>
                </a:solidFill>
              </a:rPr>
              <a:t>CUSTOMER DATA ANALYSIS (PRDA-04)</a:t>
            </a:r>
            <a:endParaRPr lang="en-IN" sz="5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46C1F-FE8C-27BF-AD98-96A0B753F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894" y="3283414"/>
            <a:ext cx="9666314" cy="2094129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</a:rPr>
              <a:t>Prepared By  : BALABATTUNI SAI KIRAN</a:t>
            </a:r>
          </a:p>
          <a:p>
            <a:pPr algn="l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</a:rPr>
              <a:t>Project ID       : PTID-CDA-SEP-25-721</a:t>
            </a:r>
          </a:p>
          <a:p>
            <a:pPr algn="l">
              <a:lnSpc>
                <a:spcPct val="110000"/>
              </a:lnSpc>
            </a:pPr>
            <a:r>
              <a:rPr lang="en-US" sz="2400" dirty="0">
                <a:solidFill>
                  <a:schemeClr val="tx1"/>
                </a:solidFill>
              </a:rPr>
              <a:t>Tools Used     : MYSQL/POWER BI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47979A1C-F140-BA0D-2C04-F857D484B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1244942" y="5976256"/>
            <a:ext cx="864761" cy="79944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7226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327"/>
    </mc:Choice>
    <mc:Fallback>
      <p:transition spd="slow" advTm="8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IN"/>
          </a:p>
        </p:txBody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B8FFAA-9442-4FA6-B0EC-369AE6A2B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Freeform 17">
            <a:extLst>
              <a:ext uri="{FF2B5EF4-FFF2-40B4-BE49-F238E27FC236}">
                <a16:creationId xmlns:a16="http://schemas.microsoft.com/office/drawing/2014/main" id="{C5A41A00-0593-4A97-9CA0-B0AE89F21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FCA51B5C-E7C6-405A-BA9F-6B5A96D7B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FABCB0C0-C191-42C2-9158-48485F7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8841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" name="Graphic 2" descr="Woman with hands together">
            <a:extLst>
              <a:ext uri="{FF2B5EF4-FFF2-40B4-BE49-F238E27FC236}">
                <a16:creationId xmlns:a16="http://schemas.microsoft.com/office/drawing/2014/main" id="{17A235F9-1A9B-61E8-8778-9ADF6B546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20000">
            <a:off x="4200851" y="389334"/>
            <a:ext cx="2600894" cy="2406798"/>
          </a:xfrm>
          <a:prstGeom prst="rect">
            <a:avLst/>
          </a:prstGeom>
        </p:spPr>
      </p:pic>
      <p:sp>
        <p:nvSpPr>
          <p:cNvPr id="29" name="Freeform 19">
            <a:extLst>
              <a:ext uri="{FF2B5EF4-FFF2-40B4-BE49-F238E27FC236}">
                <a16:creationId xmlns:a16="http://schemas.microsoft.com/office/drawing/2014/main" id="{D2D09E6C-D6EC-4C7F-91ED-C81D537A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B1AAEE-6440-C9D2-0E04-19A32ABA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8373" y="3274847"/>
            <a:ext cx="8230542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1" name="5-Point Star 12">
            <a:extLst>
              <a:ext uri="{FF2B5EF4-FFF2-40B4-BE49-F238E27FC236}">
                <a16:creationId xmlns:a16="http://schemas.microsoft.com/office/drawing/2014/main" id="{3951E5EC-1DE3-40F0-897A-8618C6185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591FE6-FF12-3887-2809-A560585E6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1038113" y="5540829"/>
            <a:ext cx="1573223" cy="17989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590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8"/>
    </mc:Choice>
    <mc:Fallback>
      <p:transition spd="slow" advTm="6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3F48-E621-6EF3-5CE4-B7F2DE6D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38" y="564542"/>
            <a:ext cx="10396882" cy="1151965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INTRODUCTION :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BBE0-9DC9-6F6B-0DC6-B52007A6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138" y="1232285"/>
            <a:ext cx="10394707" cy="36458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Amasis MT Pro Black" panose="020F0502020204030204" pitchFamily="18" charset="0"/>
              </a:rPr>
              <a:t>Objective </a:t>
            </a:r>
            <a:r>
              <a:rPr lang="en-US" dirty="0"/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To analyze customer shopping patterns across gender, age, categories and </a:t>
            </a:r>
            <a:r>
              <a:rPr lang="en-US" sz="2400" cap="none" dirty="0">
                <a:latin typeface="Aharoni" panose="02010803020104030203" pitchFamily="2" charset="-79"/>
                <a:cs typeface="Aharoni" panose="02010803020104030203" pitchFamily="2" charset="-79"/>
              </a:rPr>
              <a:t>payment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 methods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Dataset</a:t>
            </a:r>
            <a:r>
              <a:rPr lang="en-US" dirty="0"/>
              <a:t>  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Transactions from 10 shopping malls in </a:t>
            </a:r>
            <a:r>
              <a:rPr lang="en-US" cap="none" dirty="0" err="1">
                <a:latin typeface="Aharoni" panose="02010803020104030203" pitchFamily="2" charset="-79"/>
                <a:cs typeface="Aharoni" panose="02010803020104030203" pitchFamily="2" charset="-79"/>
              </a:rPr>
              <a:t>istanbul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 (2021-2023)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Key metrics 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Revenue, products sold, gender/age distribution, category trends, payment method usage.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50DC7DF-AB1F-1010-2825-944930010A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733314" y="5257800"/>
            <a:ext cx="1376390" cy="15179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805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3"/>
    </mc:Choice>
    <mc:Fallback>
      <p:transition spd="slow" advTm="7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15DDB-A234-A3AB-5EF1-2E3467E6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DATASET INFORMATION</a:t>
            </a:r>
            <a:endParaRPr lang="en-IN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06BE-0052-5053-4F85-10EE0D55CE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5329" y="1345766"/>
            <a:ext cx="10394707" cy="34693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ATTRIBUTES AVAILABLE </a:t>
            </a:r>
            <a:r>
              <a:rPr lang="en-US" dirty="0">
                <a:latin typeface="Amasis MT Pro Black" panose="02040A04050005020304" pitchFamily="18" charset="0"/>
              </a:rPr>
              <a:t>: </a:t>
            </a:r>
            <a:r>
              <a:rPr lang="en-US" cap="none" dirty="0" err="1">
                <a:latin typeface="Aharoni" panose="02010803020104030203" pitchFamily="2" charset="-79"/>
                <a:cs typeface="Aharoni" panose="02010803020104030203" pitchFamily="2" charset="-79"/>
              </a:rPr>
              <a:t>Invoice_no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cap="none" dirty="0" err="1">
                <a:latin typeface="Aharoni" panose="02010803020104030203" pitchFamily="2" charset="-79"/>
                <a:cs typeface="Aharoni" panose="02010803020104030203" pitchFamily="2" charset="-79"/>
              </a:rPr>
              <a:t>Customer_ID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, Gender, Age, Category, Quantity, Price, </a:t>
            </a:r>
            <a:r>
              <a:rPr lang="en-US" cap="none" dirty="0" err="1">
                <a:latin typeface="Aharoni" panose="02010803020104030203" pitchFamily="2" charset="-79"/>
                <a:cs typeface="Aharoni" panose="02010803020104030203" pitchFamily="2" charset="-79"/>
              </a:rPr>
              <a:t>Payment_Method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cap="none" dirty="0" err="1">
                <a:latin typeface="Aharoni" panose="02010803020104030203" pitchFamily="2" charset="-79"/>
                <a:cs typeface="Aharoni" panose="02010803020104030203" pitchFamily="2" charset="-79"/>
              </a:rPr>
              <a:t>Invoice_Date,Shopping_mall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0" indent="0">
              <a:buNone/>
            </a:pPr>
            <a:endParaRPr lang="en-US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10 MALLS, 3 YEARS(2021-2023) </a:t>
            </a:r>
            <a:r>
              <a:rPr lang="en-US" cap="none" dirty="0">
                <a:latin typeface="Amasis MT Pro Black" panose="02040A04050005020304" pitchFamily="18" charset="0"/>
              </a:rPr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Data covers different age groups, genders and purchase categories.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1DBD224-0610-78B6-A364-F389902B6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657114" y="5170714"/>
            <a:ext cx="1452590" cy="16049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9539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8"/>
    </mc:Choice>
    <mc:Fallback>
      <p:transition spd="slow" advTm="10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C78D-FE8F-54EC-F5CA-EF1E1BDF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58" y="0"/>
            <a:ext cx="10396882" cy="115196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KEY PERFORMANCE INDICATORS</a:t>
            </a:r>
            <a:endParaRPr lang="en-IN" sz="4400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39DF2-91E9-A8B7-6571-2E8F2FB82F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5375" y="1151965"/>
            <a:ext cx="10394707" cy="492474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000" dirty="0">
                <a:latin typeface="Amasis MT Pro Black" panose="02040A04050005020304" pitchFamily="18" charset="0"/>
              </a:rPr>
              <a:t>CARDS (KPIS)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TOTAL PRODUCTS SOLDS(MALE/FEMALE)</a:t>
            </a: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products sold male </a:t>
            </a:r>
            <a:r>
              <a:rPr lang="en-US" sz="1900" dirty="0">
                <a:latin typeface="Amasis MT Pro Black" panose="02040A04050005020304" pitchFamily="18" charset="0"/>
              </a:rPr>
              <a:t>: 120K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products sold female </a:t>
            </a:r>
            <a:r>
              <a:rPr lang="en-US" sz="1900" dirty="0">
                <a:latin typeface="Amasis MT Pro Black" panose="02040A04050005020304" pitchFamily="18" charset="0"/>
              </a:rPr>
              <a:t>: 179K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900" dirty="0">
              <a:latin typeface="Amasis MT Pro Black" panose="02040A040500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TOTAL REVENUE (MALE/FEMALE)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revenue male :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101.30M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revenue female :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150.21M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900" cap="none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900" cap="none" dirty="0">
                <a:solidFill>
                  <a:srgbClr val="C0000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TOTAL CUSTOMERS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(</a:t>
            </a:r>
            <a:r>
              <a:rPr lang="en-US" sz="19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MALE/FEMALE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)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customers male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   : 40K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900" cap="none" dirty="0">
                <a:latin typeface="Aharoni" panose="02010803020104030203" pitchFamily="2" charset="-79"/>
                <a:cs typeface="Aharoni" panose="02010803020104030203" pitchFamily="2" charset="-79"/>
              </a:rPr>
              <a:t>Total customers female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: 59K</a:t>
            </a:r>
          </a:p>
          <a:p>
            <a:pPr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1900" cap="none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900" cap="none" dirty="0">
                <a:solidFill>
                  <a:srgbClr val="C0000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TOP PAYMENT METHOD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: CASH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cap="none" dirty="0">
              <a:latin typeface="Amasis MT Pro Black" panose="02040A04050005020304" pitchFamily="18" charset="0"/>
              <a:cs typeface="Aharoni" panose="02010803020104030203" pitchFamily="2" charset="-79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900" cap="none" dirty="0">
                <a:solidFill>
                  <a:srgbClr val="C00000"/>
                </a:solidFill>
                <a:latin typeface="Amasis MT Pro Black" panose="02040A04050005020304" pitchFamily="18" charset="0"/>
                <a:cs typeface="Aharoni" panose="02010803020104030203" pitchFamily="2" charset="-79"/>
              </a:rPr>
              <a:t>TOP SELLING CATEGORY </a:t>
            </a:r>
            <a:r>
              <a:rPr lang="en-US" sz="1900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: CLOTHING</a:t>
            </a:r>
            <a:endParaRPr lang="en-US" sz="1900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dirty="0">
              <a:latin typeface="Amasis MT Pro Black" panose="02040A04050005020304" pitchFamily="18" charset="0"/>
            </a:endParaRPr>
          </a:p>
          <a:p>
            <a:endParaRPr lang="en-IN" dirty="0">
              <a:latin typeface="Amasis MT Pro Black" panose="02040A04050005020304" pitchFamily="18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1F19484-D888-1134-6921-9C3A1FE45D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635342" y="5159828"/>
            <a:ext cx="1474361" cy="161587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856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25"/>
    </mc:Choice>
    <mc:Fallback>
      <p:transition spd="slow" advTm="1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CB41-29B1-717D-DA90-C248B872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685800"/>
            <a:ext cx="10482915" cy="115196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VISUAL INSIGHTS BY GENDER</a:t>
            </a:r>
            <a:endParaRPr lang="en-IN" sz="4400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9DF8-0AFD-522E-952A-189521572A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709047"/>
            <a:ext cx="10394707" cy="33111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SHOPPING BEHAVIOR BY GENDER</a:t>
            </a:r>
          </a:p>
          <a:p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Females contribute more revenue and purchases compared to males.</a:t>
            </a:r>
          </a:p>
          <a:p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SUGGESTION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Focus marketing campaigns on female customers.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solidFill>
                  <a:srgbClr val="33CC33"/>
                </a:solidFill>
                <a:latin typeface="Amasis MT Pro Black" panose="02040A04050005020304" pitchFamily="18" charset="0"/>
              </a:rPr>
              <a:t>VISUALS</a:t>
            </a:r>
            <a:r>
              <a:rPr lang="en-US" sz="2400" dirty="0">
                <a:solidFill>
                  <a:srgbClr val="FFFF00"/>
                </a:solidFill>
                <a:latin typeface="Amasis MT Pro Black" panose="02040A04050005020304" pitchFamily="18" charset="0"/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PIE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CHART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dirty="0"/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Shopping distribution by gender.</a:t>
            </a:r>
          </a:p>
          <a:p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CLUSTERD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BAR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CHART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dirty="0"/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Revenue &amp; products sold by gender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276F6CD-EBFB-4507-3E93-834728795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733314" y="5148952"/>
            <a:ext cx="1376390" cy="16267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108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88"/>
    </mc:Choice>
    <mc:Fallback>
      <p:transition spd="slow" advTm="2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4C7F-768C-9478-E919-B4617303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Visual insights by age group</a:t>
            </a:r>
            <a:endParaRPr lang="en-IN" sz="4400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5A43-D8EA-8D90-BE2D-DFA37F3791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709047"/>
            <a:ext cx="10394707" cy="3311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Shopping behavior by age</a:t>
            </a:r>
          </a:p>
          <a:p>
            <a:r>
              <a:rPr lang="en-US" dirty="0"/>
              <a:t>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Age </a:t>
            </a:r>
            <a:r>
              <a:rPr lang="en-US" cap="none" dirty="0">
                <a:latin typeface="Amasis MT Pro Black" panose="02040A04050005020304" pitchFamily="18" charset="0"/>
                <a:cs typeface="Aharoni" panose="02010803020104030203" pitchFamily="2" charset="-79"/>
              </a:rPr>
              <a:t>46-60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group generates the highest revenue Next significant segment : </a:t>
            </a:r>
            <a:r>
              <a:rPr lang="en-US" sz="2800" cap="none" dirty="0">
                <a:latin typeface="Aharoni" panose="02010803020104030203" pitchFamily="2" charset="-79"/>
                <a:cs typeface="Aharoni" panose="02010803020104030203" pitchFamily="2" charset="-79"/>
              </a:rPr>
              <a:t>36-45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en-US" dirty="0">
                <a:latin typeface="Amasis MT Pro Black" panose="02040A04050005020304" pitchFamily="18" charset="0"/>
              </a:rPr>
              <a:t>Suggestion </a:t>
            </a:r>
            <a:r>
              <a:rPr lang="en-US" dirty="0"/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Target age </a:t>
            </a:r>
            <a:r>
              <a:rPr lang="en-US" sz="2800" cap="none" dirty="0">
                <a:latin typeface="Aharoni" panose="02010803020104030203" pitchFamily="2" charset="-79"/>
                <a:cs typeface="Aharoni" panose="02010803020104030203" pitchFamily="2" charset="-79"/>
              </a:rPr>
              <a:t>46-60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with personalized offers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Visuals:</a:t>
            </a:r>
          </a:p>
          <a:p>
            <a:r>
              <a:rPr lang="en-US" dirty="0">
                <a:latin typeface="Amasis MT Pro Black" panose="02040A04050005020304" pitchFamily="18" charset="0"/>
              </a:rPr>
              <a:t>Bar chart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: Shopping distribution by age. 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dirty="0">
                <a:latin typeface="Amasis MT Pro Black" panose="02040A04050005020304" pitchFamily="18" charset="0"/>
              </a:rPr>
              <a:t>Bar chart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: Revenue by age group.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8883A97-9C17-18C3-D273-E6A317ED1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624456" y="5268686"/>
            <a:ext cx="1485247" cy="15070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179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26"/>
    </mc:Choice>
    <mc:Fallback>
      <p:transition spd="slow" advTm="34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D5F6-6C85-28A8-43DA-DBF860EA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VISUAL INSIGHTS BY PAYMENT METHOD </a:t>
            </a:r>
            <a:endParaRPr lang="en-IN" sz="3200" dirty="0">
              <a:solidFill>
                <a:schemeClr val="accent4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8152-4E7F-1C36-6569-CF5C070F47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981" y="1552119"/>
            <a:ext cx="10394707" cy="3311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PAYMENT METHOD DISTRIBUTION</a:t>
            </a:r>
          </a:p>
          <a:p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Cash is the most common method, followed by card payments.</a:t>
            </a:r>
          </a:p>
          <a:p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SUGGESTION</a:t>
            </a:r>
            <a:r>
              <a:rPr lang="en-US" dirty="0">
                <a:latin typeface="Amasis MT Pro Black" panose="02040A04050005020304" pitchFamily="18" charset="0"/>
              </a:rPr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Promote digital payments via cashback or discounts.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33CC33"/>
                </a:solidFill>
                <a:latin typeface="Amasis MT Pro Black" panose="02040A04050005020304" pitchFamily="18" charset="0"/>
              </a:rPr>
              <a:t>VISUALS:</a:t>
            </a:r>
          </a:p>
          <a:p>
            <a:r>
              <a:rPr lang="en-US" sz="1800" dirty="0">
                <a:solidFill>
                  <a:srgbClr val="C00000"/>
                </a:solidFill>
                <a:latin typeface="Amasis MT Pro Black" panose="02040A04050005020304" pitchFamily="18" charset="0"/>
              </a:rPr>
              <a:t>DONUT CHART</a:t>
            </a:r>
            <a:r>
              <a:rPr lang="en-US" dirty="0"/>
              <a:t>: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Payment method share</a:t>
            </a: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584942-D741-F2D2-32EA-176166624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515600" y="5225142"/>
            <a:ext cx="1594104" cy="15505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706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9"/>
    </mc:Choice>
    <mc:Fallback>
      <p:transition spd="slow" advTm="2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5A00-6C88-6633-5DBE-72F707519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SLICERS FOR INTERACTIVE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A2DF-DCCA-4AEF-341F-A67DAE1464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659886"/>
            <a:ext cx="10394707" cy="37183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INVOICE DATE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– To filter shopping analysis by specific years/months </a:t>
            </a:r>
            <a:r>
              <a:rPr lang="en-US" dirty="0"/>
              <a:t>(2021, 2022, 2023).</a:t>
            </a:r>
          </a:p>
          <a:p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PAYMENT METHOD </a:t>
            </a:r>
            <a:r>
              <a:rPr lang="en-US" dirty="0"/>
              <a:t>–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To view insights based on cash, credit card, debit card, etc.</a:t>
            </a:r>
          </a:p>
          <a:p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AGE GROUP </a:t>
            </a:r>
            <a:r>
              <a:rPr lang="en-US" dirty="0"/>
              <a:t>–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To compare revenue, products, and transactions across different age segments </a:t>
            </a:r>
            <a:r>
              <a:rPr lang="en-US" dirty="0">
                <a:latin typeface="Amasis MT Pro Black" panose="02040A04050005020304" pitchFamily="18" charset="0"/>
              </a:rPr>
              <a:t>(15–25, 26–35, 36–45, 46–60, 60+).</a:t>
            </a:r>
          </a:p>
          <a:p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CATEGORY</a:t>
            </a:r>
            <a:r>
              <a:rPr lang="en-US" dirty="0">
                <a:latin typeface="Amasis MT Pro Black" panose="02040A04050005020304" pitchFamily="18" charset="0"/>
              </a:rPr>
              <a:t>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– To analyze performance of categories (clothing, footwear, groceries, etc.).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GENDER</a:t>
            </a:r>
            <a:r>
              <a:rPr lang="en-US" dirty="0"/>
              <a:t> –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To compare male vs female customer behavior in shopping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AC2059F-07EB-074F-B0C6-54B83C8AE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657114" y="5198114"/>
            <a:ext cx="1452590" cy="15775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711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7"/>
    </mc:Choice>
    <mc:Fallback>
      <p:transition spd="slow" advTm="15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BBA7-825B-440F-67AA-58758E6BB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4" y="685799"/>
            <a:ext cx="10396882" cy="115196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accent4">
                    <a:lumMod val="50000"/>
                  </a:schemeClr>
                </a:solidFill>
                <a:latin typeface="Amasis MT Pro Black" panose="02040A040500050203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D4BB4-BDE9-0412-EE3E-E8E369F5AD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49" y="1261781"/>
            <a:ext cx="10394707" cy="33111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Amasis MT Pro Black" panose="02040A04050005020304" pitchFamily="18" charset="0"/>
              </a:rPr>
              <a:t>ACTIONABLE INSIGHTS</a:t>
            </a:r>
          </a:p>
          <a:p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Focus on females and age </a:t>
            </a:r>
            <a:r>
              <a:rPr lang="en-US" sz="2800" cap="none" dirty="0">
                <a:latin typeface="Aharoni" panose="02010803020104030203" pitchFamily="2" charset="-79"/>
                <a:cs typeface="Aharoni" panose="02010803020104030203" pitchFamily="2" charset="-79"/>
              </a:rPr>
              <a:t>46-60 </a:t>
            </a:r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group.</a:t>
            </a:r>
          </a:p>
          <a:p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Stock more clothing products.</a:t>
            </a:r>
          </a:p>
          <a:p>
            <a:r>
              <a:rPr lang="en-US" cap="none" dirty="0">
                <a:latin typeface="Aharoni" panose="02010803020104030203" pitchFamily="2" charset="-79"/>
                <a:cs typeface="Aharoni" panose="02010803020104030203" pitchFamily="2" charset="-79"/>
              </a:rPr>
              <a:t>Promote digital payments.</a:t>
            </a:r>
            <a:endParaRPr lang="en-IN" cap="none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097ED4-238C-BF2E-94D8-9ED8B159B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482942" y="5148952"/>
            <a:ext cx="1626761" cy="16267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823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0"/>
    </mc:Choice>
    <mc:Fallback>
      <p:transition spd="slow" advTm="15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294</TotalTime>
  <Words>454</Words>
  <Application>Microsoft Office PowerPoint</Application>
  <PresentationFormat>Widescreen</PresentationFormat>
  <Paragraphs>63</Paragraphs>
  <Slides>10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Aharoni</vt:lpstr>
      <vt:lpstr>Algerian</vt:lpstr>
      <vt:lpstr>Amasis MT Pro Black</vt:lpstr>
      <vt:lpstr>Aptos</vt:lpstr>
      <vt:lpstr>Arial</vt:lpstr>
      <vt:lpstr>Courier New</vt:lpstr>
      <vt:lpstr>Impact</vt:lpstr>
      <vt:lpstr>Wingdings</vt:lpstr>
      <vt:lpstr>Main Event</vt:lpstr>
      <vt:lpstr>CUSTOMER DATA ANALYSIS (PRDA-04)</vt:lpstr>
      <vt:lpstr>INTRODUCTION :</vt:lpstr>
      <vt:lpstr>DATASET INFORMATION</vt:lpstr>
      <vt:lpstr>KEY PERFORMANCE INDICATORS</vt:lpstr>
      <vt:lpstr>VISUAL INSIGHTS BY GENDER</vt:lpstr>
      <vt:lpstr>Visual insights by age group</vt:lpstr>
      <vt:lpstr>VISUAL INSIGHTS BY PAYMENT METHOD </vt:lpstr>
      <vt:lpstr>SLICERS FOR INTERACTIVE ANALYSIS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KIRAN BALABATTUNI</dc:creator>
  <cp:lastModifiedBy>SAI KIRAN BALABATTUNI</cp:lastModifiedBy>
  <cp:revision>3</cp:revision>
  <dcterms:created xsi:type="dcterms:W3CDTF">2025-09-18T05:09:11Z</dcterms:created>
  <dcterms:modified xsi:type="dcterms:W3CDTF">2025-09-19T11:51:26Z</dcterms:modified>
</cp:coreProperties>
</file>